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7"/>
  </p:notesMasterIdLst>
  <p:sldIdLst>
    <p:sldId id="278" r:id="rId2"/>
    <p:sldId id="279" r:id="rId3"/>
    <p:sldId id="285" r:id="rId4"/>
    <p:sldId id="280" r:id="rId5"/>
    <p:sldId id="282" r:id="rId6"/>
    <p:sldId id="292" r:id="rId7"/>
    <p:sldId id="294" r:id="rId8"/>
    <p:sldId id="295" r:id="rId9"/>
    <p:sldId id="299" r:id="rId10"/>
    <p:sldId id="296" r:id="rId11"/>
    <p:sldId id="297" r:id="rId12"/>
    <p:sldId id="298" r:id="rId13"/>
    <p:sldId id="300" r:id="rId14"/>
    <p:sldId id="302" r:id="rId15"/>
    <p:sldId id="293" r:id="rId16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06" autoAdjust="0"/>
    <p:restoredTop sz="94609" autoAdjust="0"/>
  </p:normalViewPr>
  <p:slideViewPr>
    <p:cSldViewPr snapToGrid="0" snapToObjects="1">
      <p:cViewPr varScale="1">
        <p:scale>
          <a:sx n="72" d="100"/>
          <a:sy n="72" d="100"/>
        </p:scale>
        <p:origin x="672" y="66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8/10/relationships/authors" Target="author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jpg>
</file>

<file path=ppt/media/image17.jpg>
</file>

<file path=ppt/media/image18.jpg>
</file>

<file path=ppt/media/image19.jp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g>
</file>

<file path=ppt/media/image27.jpg>
</file>

<file path=ppt/media/image28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 descr="preencoded.png">
            <a:extLst>
              <a:ext uri="{FF2B5EF4-FFF2-40B4-BE49-F238E27FC236}">
                <a16:creationId xmlns:a16="http://schemas.microsoft.com/office/drawing/2014/main" id="{BA5D5A72-CB6F-F8DE-E2C9-90459C8C3DC1}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</a:extLst>
          </p:cNvPr>
          <p:cNvSpPr/>
          <p:nvPr userDrawn="1"/>
        </p:nvSpPr>
        <p:spPr>
          <a:xfrm>
            <a:off x="1600201" y="1153228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</p:spPr>
        <p:txBody>
          <a:bodyPr tIns="0" anchor="t">
            <a:no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Picture Placeholder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Picture Placeholder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6" name="Text Placeholder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Image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 2" descr="preencoded.png">
            <a:extLst>
              <a:ext uri="{FF2B5EF4-FFF2-40B4-BE49-F238E27FC236}">
                <a16:creationId xmlns:a16="http://schemas.microsoft.com/office/drawing/2014/main" id="{ABC388A2-FFC7-1A87-02FB-C97B50161FD3}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Image 3" descr="preencoded.png">
            <a:extLst>
              <a:ext uri="{FF2B5EF4-FFF2-40B4-BE49-F238E27FC236}">
                <a16:creationId xmlns:a16="http://schemas.microsoft.com/office/drawing/2014/main" id="{D64C4994-B525-F4C0-B74F-D5E8296DFC43}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Image 4" descr="preencoded.png">
            <a:extLst>
              <a:ext uri="{FF2B5EF4-FFF2-40B4-BE49-F238E27FC236}">
                <a16:creationId xmlns:a16="http://schemas.microsoft.com/office/drawing/2014/main" id="{9019DA73-2516-F3D2-ECDB-620C90483DB3}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Image 7" descr="preencoded.png">
            <a:extLst>
              <a:ext uri="{FF2B5EF4-FFF2-40B4-BE49-F238E27FC236}">
                <a16:creationId xmlns:a16="http://schemas.microsoft.com/office/drawing/2014/main" id="{FEA70E9F-C506-413C-11EF-5915A2296643}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A8B7F1F1-806C-8D65-7340-220A0C4653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Image 2" descr="preencoded.png">
            <a:extLst>
              <a:ext uri="{FF2B5EF4-FFF2-40B4-BE49-F238E27FC236}">
                <a16:creationId xmlns:a16="http://schemas.microsoft.com/office/drawing/2014/main" id="{F19C81EC-0322-58A2-C455-6E2C84D1E6E8}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 descr="preencoded.png">
            <a:extLst>
              <a:ext uri="{FF2B5EF4-FFF2-40B4-BE49-F238E27FC236}">
                <a16:creationId xmlns:a16="http://schemas.microsoft.com/office/drawing/2014/main" id="{FEB515B5-2D9F-58E1-6E3C-CCBF105D891E}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5CCFEDF9-5B69-87BA-8A33-35033DA401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</p:spPr>
        <p:txBody>
          <a:bodyPr tIns="0" anchor="ctr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</p:spPr>
        <p:txBody>
          <a:bodyPr lIns="91440" tIns="0" rIns="91440" bIns="0">
            <a:no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Title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35EFB42-020B-1DF4-3D42-26092CE45F08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4DD322-D1E0-74CB-BBFF-057426E58EBC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11D3FCE-EC92-8558-A3E5-04DB12477A3B}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224528" y="2276856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4224528" y="3222752"/>
            <a:ext cx="6766560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17CBC9E-B934-828F-2AE5-211CEF5B1D25}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D352B04-96E6-839B-9D92-EE98385C4D49}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23D98FB-5EB7-A8DF-8470-B23A80D669E4}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550F3CE-BAE9-3916-42CA-F4D906FA5173}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83F65A0-0C52-48AD-DC5D-B5D3BF3CC188}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FA7F58-C470-6376-9DB1-DE7034C491E8}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27C9E57-563E-7980-7B3C-45FAD9C386F4}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>
            <a:no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792" y="457200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hf hd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20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9362" y="1371981"/>
            <a:ext cx="4778772" cy="1627632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Grow </a:t>
            </a:r>
            <a:b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en-US" sz="2000" dirty="0">
                <a:latin typeface="Gadugi" panose="020B0502040204020203" pitchFamily="34" charset="0"/>
                <a:ea typeface="Gadugi" panose="020B0502040204020203" pitchFamily="34" charset="0"/>
              </a:rPr>
              <a:t>with</a:t>
            </a:r>
            <a:b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en-US" dirty="0" err="1">
                <a:latin typeface="Gadugi" panose="020B0502040204020203" pitchFamily="34" charset="0"/>
                <a:ea typeface="Gadugi" panose="020B0502040204020203" pitchFamily="34" charset="0"/>
              </a:rPr>
              <a:t>Exilir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 CAPITALS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38403" y="4139300"/>
            <a:ext cx="3932238" cy="588963"/>
          </a:xfrm>
        </p:spPr>
        <p:txBody>
          <a:bodyPr>
            <a:normAutofit fontScale="32500" lnSpcReduction="20000"/>
          </a:bodyPr>
          <a:lstStyle/>
          <a:p>
            <a:endParaRPr lang="en-US" dirty="0"/>
          </a:p>
          <a:p>
            <a:pPr algn="ctr"/>
            <a:r>
              <a:rPr lang="en-US" sz="4500" b="1" dirty="0"/>
              <a:t>Eshaan Kumar &amp; Abhay Singh</a:t>
            </a:r>
          </a:p>
          <a:p>
            <a:pPr algn="ctr"/>
            <a:r>
              <a:rPr lang="en-US" sz="4500" b="1" dirty="0"/>
              <a:t>1</a:t>
            </a:r>
            <a:r>
              <a:rPr lang="en-US" sz="4500" b="1" baseline="30000" dirty="0"/>
              <a:t>st</a:t>
            </a:r>
            <a:r>
              <a:rPr lang="en-US" sz="4500" b="1" dirty="0"/>
              <a:t> July-2023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44A83E9-01B7-0C2C-364D-B4DEFFB14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457200"/>
            <a:ext cx="987552" cy="274320"/>
          </a:xfrm>
        </p:spPr>
        <p:txBody>
          <a:bodyPr/>
          <a:lstStyle/>
          <a:p>
            <a:pPr>
              <a:spcAft>
                <a:spcPts val="600"/>
              </a:spcAft>
            </a:pPr>
            <a:fld id="{48F63A3B-78C7-47BE-AE5E-E10140E04643}" type="slidenum">
              <a:rPr lang="en-US" dirty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pic>
        <p:nvPicPr>
          <p:cNvPr id="5" name="Picture 4" descr="A group of people in a meeting&#10;&#10;Description automatically generated with low confidence">
            <a:extLst>
              <a:ext uri="{FF2B5EF4-FFF2-40B4-BE49-F238E27FC236}">
                <a16:creationId xmlns:a16="http://schemas.microsoft.com/office/drawing/2014/main" id="{EC5166E2-7C06-FE9F-E5E2-EB1E8A035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238865"/>
            <a:ext cx="6346094" cy="455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8F64003C-3C03-DD81-651F-12B169BECFD5}"/>
              </a:ext>
            </a:extLst>
          </p:cNvPr>
          <p:cNvSpPr txBox="1">
            <a:spLocks/>
          </p:cNvSpPr>
          <p:nvPr/>
        </p:nvSpPr>
        <p:spPr>
          <a:xfrm>
            <a:off x="0" y="73152"/>
            <a:ext cx="12192000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WHY ELIXIR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E4B73F-1964-7EAE-301B-851A888474FA}"/>
              </a:ext>
            </a:extLst>
          </p:cNvPr>
          <p:cNvSpPr/>
          <p:nvPr/>
        </p:nvSpPr>
        <p:spPr>
          <a:xfrm>
            <a:off x="728873" y="1545477"/>
            <a:ext cx="8163339" cy="583187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In real-time Strategy never failed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97AA82-B081-043B-175B-9CD0CD18CB9C}"/>
              </a:ext>
            </a:extLst>
          </p:cNvPr>
          <p:cNvSpPr txBox="1"/>
          <p:nvPr/>
        </p:nvSpPr>
        <p:spPr>
          <a:xfrm>
            <a:off x="0" y="656582"/>
            <a:ext cx="11410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i="1" dirty="0">
                <a:latin typeface="Gadugi" panose="020B0502040204020203" pitchFamily="34" charset="0"/>
                <a:ea typeface="Gadugi" panose="020B0502040204020203" pitchFamily="34" charset="0"/>
              </a:rPr>
              <a:t>Real Results</a:t>
            </a:r>
            <a:endParaRPr lang="en-IN" sz="2800" b="1" i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E6E7FD2-1F06-F465-498A-8095F07A6224}"/>
              </a:ext>
            </a:extLst>
          </p:cNvPr>
          <p:cNvSpPr/>
          <p:nvPr/>
        </p:nvSpPr>
        <p:spPr>
          <a:xfrm>
            <a:off x="728872" y="2397918"/>
            <a:ext cx="8163339" cy="58318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9% monthly return for a 3-month period to a Lawyer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88E6F07-51F8-D7E4-09A6-FC17425977C0}"/>
              </a:ext>
            </a:extLst>
          </p:cNvPr>
          <p:cNvSpPr/>
          <p:nvPr/>
        </p:nvSpPr>
        <p:spPr>
          <a:xfrm>
            <a:off x="728873" y="3291509"/>
            <a:ext cx="8163339" cy="583187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9.3% monthly return in the USA market for a 3-month period to a relative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D33A107-9400-25B8-F9D2-0768CF513A4A}"/>
              </a:ext>
            </a:extLst>
          </p:cNvPr>
          <p:cNvSpPr/>
          <p:nvPr/>
        </p:nvSpPr>
        <p:spPr>
          <a:xfrm>
            <a:off x="728871" y="4212158"/>
            <a:ext cx="8163339" cy="583187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8.5% monthly return to a Banker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75C7929-ED7C-E360-D6B0-0C01A82275D0}"/>
              </a:ext>
            </a:extLst>
          </p:cNvPr>
          <p:cNvSpPr/>
          <p:nvPr/>
        </p:nvSpPr>
        <p:spPr>
          <a:xfrm>
            <a:off x="728870" y="5132807"/>
            <a:ext cx="8163339" cy="583187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7.8 % monthly return to a college student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4CC70F5-FBE4-21F8-9D30-7D29B5A047CC}"/>
              </a:ext>
            </a:extLst>
          </p:cNvPr>
          <p:cNvSpPr/>
          <p:nvPr/>
        </p:nvSpPr>
        <p:spPr>
          <a:xfrm>
            <a:off x="728873" y="5958190"/>
            <a:ext cx="8163339" cy="58318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 More than 10% monthly return to a Family</a:t>
            </a:r>
          </a:p>
        </p:txBody>
      </p:sp>
    </p:spTree>
    <p:extLst>
      <p:ext uri="{BB962C8B-B14F-4D97-AF65-F5344CB8AC3E}">
        <p14:creationId xmlns:p14="http://schemas.microsoft.com/office/powerpoint/2010/main" val="2934398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8F64003C-3C03-DD81-651F-12B169BECFD5}"/>
              </a:ext>
            </a:extLst>
          </p:cNvPr>
          <p:cNvSpPr txBox="1">
            <a:spLocks/>
          </p:cNvSpPr>
          <p:nvPr/>
        </p:nvSpPr>
        <p:spPr>
          <a:xfrm>
            <a:off x="-59635" y="-174868"/>
            <a:ext cx="12192000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Governance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E4B73F-1964-7EAE-301B-851A888474FA}"/>
              </a:ext>
            </a:extLst>
          </p:cNvPr>
          <p:cNvSpPr/>
          <p:nvPr/>
        </p:nvSpPr>
        <p:spPr>
          <a:xfrm>
            <a:off x="5319724" y="593228"/>
            <a:ext cx="6318093" cy="104256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The monthly transaction report (</a:t>
            </a:r>
            <a:r>
              <a:rPr lang="en-US" b="1" dirty="0" err="1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PnL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) will be shared with all the customers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E6E7FD2-1F06-F465-498A-8095F07A6224}"/>
              </a:ext>
            </a:extLst>
          </p:cNvPr>
          <p:cNvSpPr/>
          <p:nvPr/>
        </p:nvSpPr>
        <p:spPr>
          <a:xfrm>
            <a:off x="5319724" y="1873661"/>
            <a:ext cx="6318093" cy="104256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AUM &amp; Overall Profit will be shared, customers can calculate their own profit based on their stake in the AUM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88E6F07-51F8-D7E4-09A6-FC17425977C0}"/>
              </a:ext>
            </a:extLst>
          </p:cNvPr>
          <p:cNvSpPr/>
          <p:nvPr/>
        </p:nvSpPr>
        <p:spPr>
          <a:xfrm>
            <a:off x="5319724" y="3218646"/>
            <a:ext cx="6318093" cy="104256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Elixir will be available for query resolution &amp; customer support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D33A107-9400-25B8-F9D2-0768CF513A4A}"/>
              </a:ext>
            </a:extLst>
          </p:cNvPr>
          <p:cNvSpPr/>
          <p:nvPr/>
        </p:nvSpPr>
        <p:spPr>
          <a:xfrm>
            <a:off x="5319723" y="4463059"/>
            <a:ext cx="6318093" cy="1042560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All customer data and investment details are confidential</a:t>
            </a:r>
          </a:p>
        </p:txBody>
      </p:sp>
      <p:pic>
        <p:nvPicPr>
          <p:cNvPr id="5" name="Picture 4" descr="A group of people in a meeting&#10;&#10;Description automatically generated with medium confidence">
            <a:extLst>
              <a:ext uri="{FF2B5EF4-FFF2-40B4-BE49-F238E27FC236}">
                <a16:creationId xmlns:a16="http://schemas.microsoft.com/office/drawing/2014/main" id="{F02E9BA7-0523-81B5-1F7E-7A37DBEC0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59" y="1957893"/>
            <a:ext cx="5016482" cy="3345873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CD8C437-D7BD-084A-78C2-0916866D5D29}"/>
              </a:ext>
            </a:extLst>
          </p:cNvPr>
          <p:cNvSpPr/>
          <p:nvPr/>
        </p:nvSpPr>
        <p:spPr>
          <a:xfrm>
            <a:off x="5319722" y="5707472"/>
            <a:ext cx="6318093" cy="104256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The strategy utilized by Elixir Capitals will remain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89766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8F64003C-3C03-DD81-651F-12B169BECFD5}"/>
              </a:ext>
            </a:extLst>
          </p:cNvPr>
          <p:cNvSpPr txBox="1">
            <a:spLocks/>
          </p:cNvSpPr>
          <p:nvPr/>
        </p:nvSpPr>
        <p:spPr>
          <a:xfrm>
            <a:off x="-59635" y="39757"/>
            <a:ext cx="12192000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Business Model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E4B73F-1964-7EAE-301B-851A888474FA}"/>
              </a:ext>
            </a:extLst>
          </p:cNvPr>
          <p:cNvSpPr/>
          <p:nvPr/>
        </p:nvSpPr>
        <p:spPr>
          <a:xfrm>
            <a:off x="5045064" y="749493"/>
            <a:ext cx="6851372" cy="874693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bg2"/>
                </a:solidFill>
                <a:latin typeface="Gill Sans MT" panose="020B0502020104020203" pitchFamily="34" charset="0"/>
              </a:rPr>
              <a:t>PERIOD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It is recommended to maintain the capital with us for a period of 1 Year to notice  the best results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E6E7FD2-1F06-F465-498A-8095F07A6224}"/>
              </a:ext>
            </a:extLst>
          </p:cNvPr>
          <p:cNvSpPr/>
          <p:nvPr/>
        </p:nvSpPr>
        <p:spPr>
          <a:xfrm>
            <a:off x="5045064" y="1704713"/>
            <a:ext cx="6851372" cy="1413553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bg2"/>
                </a:solidFill>
                <a:latin typeface="Gill Sans MT" panose="020B0502020104020203" pitchFamily="34" charset="0"/>
              </a:rPr>
              <a:t>PROFIT  SHARING</a:t>
            </a:r>
            <a:endParaRPr lang="en-US" sz="1600" b="1" dirty="0">
              <a:solidFill>
                <a:schemeClr val="accent6">
                  <a:lumMod val="50000"/>
                </a:schemeClr>
              </a:solidFill>
              <a:latin typeface="Gill Sans MT" panose="020B0502020104020203" pitchFamily="34" charset="0"/>
            </a:endParaRPr>
          </a:p>
          <a:p>
            <a:pPr algn="ctr"/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Up to </a:t>
            </a:r>
            <a:r>
              <a:rPr lang="en-US" b="1" dirty="0">
                <a:solidFill>
                  <a:schemeClr val="bg2"/>
                </a:solidFill>
                <a:latin typeface="Gill Sans MT" panose="020B0502020104020203" pitchFamily="34" charset="0"/>
              </a:rPr>
              <a:t>1</a:t>
            </a:r>
            <a:r>
              <a:rPr lang="en-US" b="1" baseline="30000" dirty="0">
                <a:solidFill>
                  <a:schemeClr val="bg2"/>
                </a:solidFill>
                <a:latin typeface="Gill Sans MT" panose="020B0502020104020203" pitchFamily="34" charset="0"/>
              </a:rPr>
              <a:t>st</a:t>
            </a:r>
            <a:r>
              <a:rPr lang="en-US" b="1" dirty="0">
                <a:solidFill>
                  <a:schemeClr val="bg2"/>
                </a:solidFill>
                <a:latin typeface="Gill Sans MT" panose="020B0502020104020203" pitchFamily="34" charset="0"/>
              </a:rPr>
              <a:t> % 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monthly profit will be given to the customer, Profits in excess of 1% monthly will be equally divided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Ex 5% monthly profit- Client will receive 1+ half of remainder = </a:t>
            </a:r>
            <a:r>
              <a:rPr lang="en-US" b="1" dirty="0">
                <a:solidFill>
                  <a:schemeClr val="bg2"/>
                </a:solidFill>
                <a:latin typeface="Gill Sans MT" panose="020B0502020104020203" pitchFamily="34" charset="0"/>
              </a:rPr>
              <a:t>3%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Elixir will receive the rest = </a:t>
            </a:r>
            <a:r>
              <a:rPr lang="en-US" b="1" dirty="0">
                <a:solidFill>
                  <a:schemeClr val="bg2"/>
                </a:solidFill>
                <a:latin typeface="Gill Sans MT" panose="020B0502020104020203" pitchFamily="34" charset="0"/>
              </a:rPr>
              <a:t>2%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88E6F07-51F8-D7E4-09A6-FC17425977C0}"/>
              </a:ext>
            </a:extLst>
          </p:cNvPr>
          <p:cNvSpPr/>
          <p:nvPr/>
        </p:nvSpPr>
        <p:spPr>
          <a:xfrm>
            <a:off x="5045064" y="3216833"/>
            <a:ext cx="6851372" cy="1011069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bg2"/>
                </a:solidFill>
                <a:latin typeface="Gill Sans MT" panose="020B0502020104020203" pitchFamily="34" charset="0"/>
              </a:rPr>
              <a:t>Settlement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The profits will be settled in 3 month’s period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If the client wishes to keep profits with Elixir then the effect of compounding will further increase returns</a:t>
            </a:r>
            <a:endParaRPr lang="en-US" sz="1600" b="1" u="sng" dirty="0">
              <a:solidFill>
                <a:schemeClr val="bg2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D33A107-9400-25B8-F9D2-0768CF513A4A}"/>
              </a:ext>
            </a:extLst>
          </p:cNvPr>
          <p:cNvSpPr/>
          <p:nvPr/>
        </p:nvSpPr>
        <p:spPr>
          <a:xfrm>
            <a:off x="5045064" y="4396922"/>
            <a:ext cx="6851372" cy="874693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bg2"/>
                </a:solidFill>
                <a:latin typeface="Gill Sans MT" panose="020B0502020104020203" pitchFamily="34" charset="0"/>
              </a:rPr>
              <a:t>Exit Load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If the client wishes to withdraw the capital [partially or fully] before 3 months, then 1%  of the amount withdrawn will be deducted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171D4A1-D06B-3D9D-DA0E-250EF2F3191A}"/>
              </a:ext>
            </a:extLst>
          </p:cNvPr>
          <p:cNvSpPr/>
          <p:nvPr/>
        </p:nvSpPr>
        <p:spPr>
          <a:xfrm>
            <a:off x="5045064" y="5454287"/>
            <a:ext cx="6851372" cy="1039277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bg2"/>
                </a:solidFill>
                <a:latin typeface="Gill Sans MT" panose="020B0502020104020203" pitchFamily="34" charset="0"/>
              </a:rPr>
              <a:t>Notice Period &amp; Management Fees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The client needs to provide a notice period of a minimum of 1 week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0.02% Monthly Maintenance Fees will be applicable on AUM</a:t>
            </a:r>
          </a:p>
        </p:txBody>
      </p:sp>
      <p:pic>
        <p:nvPicPr>
          <p:cNvPr id="7" name="Picture 6" descr="A person and person pointing at a whiteboard&#10;&#10;Description automatically generated with medium confidence">
            <a:extLst>
              <a:ext uri="{FF2B5EF4-FFF2-40B4-BE49-F238E27FC236}">
                <a16:creationId xmlns:a16="http://schemas.microsoft.com/office/drawing/2014/main" id="{143D0072-7B0E-C250-5EC0-1ABB4E9E4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564" y="1251025"/>
            <a:ext cx="4355949" cy="435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871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3F28DC-0F26-407B-0E6C-13E286777BB0}"/>
              </a:ext>
            </a:extLst>
          </p:cNvPr>
          <p:cNvSpPr txBox="1"/>
          <p:nvPr/>
        </p:nvSpPr>
        <p:spPr>
          <a:xfrm>
            <a:off x="3432313" y="2027583"/>
            <a:ext cx="87596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adugi" panose="020B0502040204020203" pitchFamily="34" charset="0"/>
                <a:ea typeface="Gadugi" panose="020B0502040204020203" pitchFamily="34" charset="0"/>
              </a:rPr>
              <a:t>RESPONSE</a:t>
            </a:r>
          </a:p>
          <a:p>
            <a:pPr algn="ctr"/>
            <a:r>
              <a:rPr lang="en-US" sz="4400" dirty="0">
                <a:latin typeface="Gadugi" panose="020B0502040204020203" pitchFamily="34" charset="0"/>
                <a:ea typeface="Gadugi" panose="020B0502040204020203" pitchFamily="34" charset="0"/>
              </a:rPr>
              <a:t>TO</a:t>
            </a:r>
          </a:p>
          <a:p>
            <a:pPr algn="ctr"/>
            <a:r>
              <a:rPr lang="en-US" sz="4400" dirty="0" err="1">
                <a:latin typeface="Gadugi" panose="020B0502040204020203" pitchFamily="34" charset="0"/>
                <a:ea typeface="Gadugi" panose="020B0502040204020203" pitchFamily="34" charset="0"/>
              </a:rPr>
              <a:t>Tradebook</a:t>
            </a:r>
            <a:endParaRPr lang="en-US" sz="44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739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8F64003C-3C03-DD81-651F-12B169BECFD5}"/>
              </a:ext>
            </a:extLst>
          </p:cNvPr>
          <p:cNvSpPr txBox="1">
            <a:spLocks/>
          </p:cNvSpPr>
          <p:nvPr/>
        </p:nvSpPr>
        <p:spPr>
          <a:xfrm>
            <a:off x="0" y="50392"/>
            <a:ext cx="12192000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ELIXIR’s Response to </a:t>
            </a:r>
            <a:r>
              <a:rPr lang="en-US" sz="3600" dirty="0" err="1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tradebook</a:t>
            </a:r>
            <a:r>
              <a:rPr lang="en-US" sz="3600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E4B73F-1964-7EAE-301B-851A888474FA}"/>
              </a:ext>
            </a:extLst>
          </p:cNvPr>
          <p:cNvSpPr/>
          <p:nvPr/>
        </p:nvSpPr>
        <p:spPr>
          <a:xfrm>
            <a:off x="5319724" y="995792"/>
            <a:ext cx="6318093" cy="104256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We agree with equal partnership in Profits, Expenses &amp; Losses with </a:t>
            </a:r>
            <a:r>
              <a:rPr lang="en-US" b="1" dirty="0" err="1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Tradebook</a:t>
            </a:r>
            <a:endParaRPr lang="en-US" b="1" dirty="0">
              <a:solidFill>
                <a:schemeClr val="accent6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E6E7FD2-1F06-F465-498A-8095F07A6224}"/>
              </a:ext>
            </a:extLst>
          </p:cNvPr>
          <p:cNvSpPr/>
          <p:nvPr/>
        </p:nvSpPr>
        <p:spPr>
          <a:xfrm>
            <a:off x="5319724" y="2440916"/>
            <a:ext cx="6318093" cy="845623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Tradebook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 will be responsible for Fundraising</a:t>
            </a:r>
          </a:p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Elixir will be responsible for the growth of the fund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88E6F07-51F8-D7E4-09A6-FC17425977C0}"/>
              </a:ext>
            </a:extLst>
          </p:cNvPr>
          <p:cNvSpPr/>
          <p:nvPr/>
        </p:nvSpPr>
        <p:spPr>
          <a:xfrm>
            <a:off x="5319724" y="3823063"/>
            <a:ext cx="6318093" cy="84562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After a thorough consultation with multiple authorities, it was identified that the cost of licensing and branding can be avoided up until an AUM of Rs 20 Cr 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D33A107-9400-25B8-F9D2-0768CF513A4A}"/>
              </a:ext>
            </a:extLst>
          </p:cNvPr>
          <p:cNvSpPr/>
          <p:nvPr/>
        </p:nvSpPr>
        <p:spPr>
          <a:xfrm>
            <a:off x="5319724" y="5268187"/>
            <a:ext cx="6318093" cy="845623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Gill Sans MT" panose="020B0502020104020203" pitchFamily="34" charset="0"/>
              </a:rPr>
              <a:t>Once we achieve the above-mentioned AUM we can opt for licensing and branding </a:t>
            </a:r>
          </a:p>
        </p:txBody>
      </p:sp>
      <p:pic>
        <p:nvPicPr>
          <p:cNvPr id="7" name="Picture 6" descr="A person in a suit talking on a cell phone&#10;&#10;Description automatically generated with medium confidence">
            <a:extLst>
              <a:ext uri="{FF2B5EF4-FFF2-40B4-BE49-F238E27FC236}">
                <a16:creationId xmlns:a16="http://schemas.microsoft.com/office/drawing/2014/main" id="{506CF489-FD92-C295-90BF-5CD66DAAA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519449"/>
            <a:ext cx="4072968" cy="407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682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AB426-5B7C-607E-D413-5D2C9495CC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7DFD8-D262-D485-B1F2-817C5A0928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Abhay Singh</a:t>
            </a:r>
          </a:p>
          <a:p>
            <a:r>
              <a:rPr lang="en-US" dirty="0"/>
              <a:t>abhayk007@gmail.com</a:t>
            </a:r>
          </a:p>
        </p:txBody>
      </p:sp>
    </p:spTree>
    <p:extLst>
      <p:ext uri="{BB962C8B-B14F-4D97-AF65-F5344CB8AC3E}">
        <p14:creationId xmlns:p14="http://schemas.microsoft.com/office/powerpoint/2010/main" val="1003962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8080" y="1705775"/>
            <a:ext cx="5693664" cy="768096"/>
          </a:xfrm>
        </p:spPr>
        <p:txBody>
          <a:bodyPr/>
          <a:lstStyle/>
          <a:p>
            <a:r>
              <a:rPr lang="en-US" sz="3600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8080" y="2473871"/>
            <a:ext cx="5693664" cy="3122168"/>
          </a:xfrm>
        </p:spPr>
        <p:txBody>
          <a:bodyPr/>
          <a:lstStyle/>
          <a:p>
            <a:r>
              <a:rPr lang="en-US" sz="2800" dirty="0">
                <a:latin typeface="Gill Sans MT" panose="020B0502020104020203" pitchFamily="34" charset="0"/>
              </a:rPr>
              <a:t>About Elixir Capitals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Investment Options Available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​Why Elixir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Governance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​Business Model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A picture containing office supplies, computer keyboard, book, text&#10;&#10;Description automatically generated">
            <a:extLst>
              <a:ext uri="{FF2B5EF4-FFF2-40B4-BE49-F238E27FC236}">
                <a16:creationId xmlns:a16="http://schemas.microsoft.com/office/drawing/2014/main" id="{ACDC71B2-6038-9A19-3133-FB53D9AF9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8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6152"/>
            <a:ext cx="12192000" cy="768096"/>
          </a:xfrm>
        </p:spPr>
        <p:txBody>
          <a:bodyPr/>
          <a:lstStyle/>
          <a:p>
            <a:r>
              <a:rPr lang="en-US" sz="3600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MEET OUR TEAM</a:t>
            </a:r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AF69D5-AD7B-521D-22B1-50D8A24356A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59194" y="4991303"/>
            <a:ext cx="2598737" cy="1109662"/>
          </a:xfrm>
        </p:spPr>
        <p:txBody>
          <a:bodyPr/>
          <a:lstStyle/>
          <a:p>
            <a:r>
              <a:rPr lang="en-US" dirty="0"/>
              <a:t>Eshaan Kumar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128191-45A5-DEA1-F978-421F83D5E6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217174" y="5601543"/>
            <a:ext cx="2283472" cy="365125"/>
          </a:xfrm>
        </p:spPr>
        <p:txBody>
          <a:bodyPr/>
          <a:lstStyle/>
          <a:p>
            <a:r>
              <a:rPr lang="en-US" dirty="0"/>
              <a:t>Director-Strategy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F6A845-F328-1053-A365-3DA9CBAF9B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17036" y="4991899"/>
            <a:ext cx="2598737" cy="1109662"/>
          </a:xfrm>
        </p:spPr>
        <p:txBody>
          <a:bodyPr/>
          <a:lstStyle/>
          <a:p>
            <a:r>
              <a:rPr lang="en-US" dirty="0"/>
              <a:t>Abhay Singh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6AF003-A457-D7E6-F39B-1A85A426A3E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74362" y="5602139"/>
            <a:ext cx="2283472" cy="365125"/>
          </a:xfrm>
        </p:spPr>
        <p:txBody>
          <a:bodyPr/>
          <a:lstStyle/>
          <a:p>
            <a:r>
              <a:rPr lang="en-US" dirty="0"/>
              <a:t>Director-Business Relations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413FDF-11CF-6B9B-871F-ED1ED06E76B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634288" y="4992495"/>
            <a:ext cx="2598737" cy="1109662"/>
          </a:xfrm>
        </p:spPr>
        <p:txBody>
          <a:bodyPr/>
          <a:lstStyle/>
          <a:p>
            <a:r>
              <a:rPr lang="en-US" dirty="0"/>
              <a:t>Devendra Kumar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3CED26D-9022-0D83-FB0D-E3471E6F7EC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732818" y="5602735"/>
            <a:ext cx="2283472" cy="365125"/>
          </a:xfrm>
        </p:spPr>
        <p:txBody>
          <a:bodyPr/>
          <a:lstStyle/>
          <a:p>
            <a:r>
              <a:rPr lang="en-US" dirty="0"/>
              <a:t>Director-Logistics</a:t>
            </a:r>
          </a:p>
        </p:txBody>
      </p:sp>
      <p:pic>
        <p:nvPicPr>
          <p:cNvPr id="10" name="Picture Placeholder 9" descr="A person wearing sunglasses and a suit&#10;&#10;Description automatically generated with medium confidence">
            <a:extLst>
              <a:ext uri="{FF2B5EF4-FFF2-40B4-BE49-F238E27FC236}">
                <a16:creationId xmlns:a16="http://schemas.microsoft.com/office/drawing/2014/main" id="{195D9427-FA5F-A801-4B14-D730736A23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7670" t="5484" b="26665"/>
          <a:stretch/>
        </p:blipFill>
        <p:spPr>
          <a:xfrm>
            <a:off x="2059194" y="2376930"/>
            <a:ext cx="2598738" cy="2480076"/>
          </a:xfrm>
        </p:spPr>
      </p:pic>
      <p:pic>
        <p:nvPicPr>
          <p:cNvPr id="30" name="Picture Placeholder 29" descr="A person wearing glasses and smiling&#10;&#10;Description automatically generated with low confidence">
            <a:extLst>
              <a:ext uri="{FF2B5EF4-FFF2-40B4-BE49-F238E27FC236}">
                <a16:creationId xmlns:a16="http://schemas.microsoft.com/office/drawing/2014/main" id="{8924C3F8-7A08-837E-267A-111E3D9D21AC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4817036" y="2376930"/>
            <a:ext cx="2596896" cy="248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AutoShape 4" descr="Profile picture of Abhay Kumar  Singh.">
            <a:extLst>
              <a:ext uri="{FF2B5EF4-FFF2-40B4-BE49-F238E27FC236}">
                <a16:creationId xmlns:a16="http://schemas.microsoft.com/office/drawing/2014/main" id="{D156C1A3-E3F9-ADFC-A4BE-0447A159572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243889" y="327838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3" name="Picture Placeholder 12" descr="A person with a mustache and glasses&#10;&#10;Description automatically generated with medium confidence">
            <a:extLst>
              <a:ext uri="{FF2B5EF4-FFF2-40B4-BE49-F238E27FC236}">
                <a16:creationId xmlns:a16="http://schemas.microsoft.com/office/drawing/2014/main" id="{FB58A9B9-B85C-19C0-D0CE-9B6C7951CCC5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/>
          <a:srcRect t="6625" b="6625"/>
          <a:stretch>
            <a:fillRect/>
          </a:stretch>
        </p:blipFill>
        <p:spPr>
          <a:xfrm>
            <a:off x="7635875" y="2376930"/>
            <a:ext cx="2597150" cy="2480076"/>
          </a:xfrm>
        </p:spPr>
      </p:pic>
    </p:spTree>
    <p:extLst>
      <p:ext uri="{BB962C8B-B14F-4D97-AF65-F5344CB8AC3E}">
        <p14:creationId xmlns:p14="http://schemas.microsoft.com/office/powerpoint/2010/main" val="2011930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4</a:t>
            </a:fld>
            <a:endParaRPr lang="en-US" dirty="0"/>
          </a:p>
        </p:txBody>
      </p:sp>
      <p:pic>
        <p:nvPicPr>
          <p:cNvPr id="9" name="Content Placeholder 8" descr="A person in a suit and tie holding his fist up&#10;&#10;Description automatically generated with low confidence">
            <a:extLst>
              <a:ext uri="{FF2B5EF4-FFF2-40B4-BE49-F238E27FC236}">
                <a16:creationId xmlns:a16="http://schemas.microsoft.com/office/drawing/2014/main" id="{91EB31A3-FB00-4C5D-4A61-4982A93911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444486"/>
            <a:ext cx="6102626" cy="4068417"/>
          </a:xfr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3380D0B-4485-0BA6-D765-00B5D2422F66}"/>
              </a:ext>
            </a:extLst>
          </p:cNvPr>
          <p:cNvSpPr/>
          <p:nvPr/>
        </p:nvSpPr>
        <p:spPr>
          <a:xfrm>
            <a:off x="6652591" y="1643270"/>
            <a:ext cx="4810539" cy="34323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kern="100" dirty="0">
                <a:solidFill>
                  <a:schemeClr val="tx1"/>
                </a:solidFill>
                <a:effectLst/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Grow clients’ investments by maximizing profits </a:t>
            </a:r>
            <a:r>
              <a:rPr lang="en-US" sz="2800" kern="100" dirty="0">
                <a:solidFill>
                  <a:schemeClr val="tx1"/>
                </a:solidFill>
                <a:latin typeface="Gill Sans MT" panose="020B0502020104020203" pitchFamily="34" charset="0"/>
                <a:cs typeface="Times New Roman" panose="02020603050405020304" pitchFamily="18" charset="0"/>
              </a:rPr>
              <a:t>&amp; </a:t>
            </a:r>
            <a:r>
              <a:rPr lang="en-US" sz="2800" kern="100" dirty="0">
                <a:solidFill>
                  <a:schemeClr val="tx1"/>
                </a:solidFill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manage</a:t>
            </a:r>
            <a:r>
              <a:rPr lang="en-US" sz="2800" kern="100" dirty="0">
                <a:solidFill>
                  <a:schemeClr val="tx1"/>
                </a:solidFill>
                <a:effectLst/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losses </a:t>
            </a:r>
            <a:r>
              <a:rPr lang="en-US" sz="2800" kern="100" dirty="0">
                <a:solidFill>
                  <a:schemeClr val="tx1"/>
                </a:solidFill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en-US" sz="2800" kern="100" dirty="0">
                <a:solidFill>
                  <a:schemeClr val="tx1"/>
                </a:solidFill>
                <a:effectLst/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the best </a:t>
            </a:r>
            <a:r>
              <a:rPr lang="en-US" sz="2800" kern="100" dirty="0">
                <a:solidFill>
                  <a:schemeClr val="tx1"/>
                </a:solidFill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portfolio management</a:t>
            </a:r>
            <a:r>
              <a:rPr lang="en-US" sz="2800" kern="100" dirty="0">
                <a:solidFill>
                  <a:schemeClr val="tx1"/>
                </a:solidFill>
                <a:effectLst/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strategies </a:t>
            </a:r>
            <a:endParaRPr lang="en-IN" sz="2800" kern="100" dirty="0">
              <a:solidFill>
                <a:schemeClr val="tx1"/>
              </a:solidFill>
              <a:effectLst/>
              <a:latin typeface="Gill Sans MT" panose="020B05020201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01614C-5585-889A-07DA-CDF1E29EACFB}"/>
              </a:ext>
            </a:extLst>
          </p:cNvPr>
          <p:cNvSpPr/>
          <p:nvPr/>
        </p:nvSpPr>
        <p:spPr>
          <a:xfrm>
            <a:off x="5824226" y="594360"/>
            <a:ext cx="61693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accent1">
                    <a:lumMod val="9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Gadugi" panose="020B0502040204020203" pitchFamily="34" charset="0"/>
                <a:ea typeface="Gadugi" panose="020B0502040204020203" pitchFamily="34" charset="0"/>
              </a:rPr>
              <a:t>ELIXIR’S </a:t>
            </a:r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Gadugi" panose="020B0502040204020203" pitchFamily="34" charset="0"/>
                <a:ea typeface="Gadugi" panose="020B0502040204020203" pitchFamily="34" charset="0"/>
              </a:rPr>
              <a:t>MISSION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5</a:t>
            </a:fld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94BB1E56-042F-E6F0-5FF8-266C3536D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152"/>
            <a:ext cx="12192000" cy="768096"/>
          </a:xfrm>
        </p:spPr>
        <p:txBody>
          <a:bodyPr/>
          <a:lstStyle/>
          <a:p>
            <a:pPr algn="ctr"/>
            <a:r>
              <a:rPr lang="en-US" sz="3600" dirty="0">
                <a:latin typeface="Gadugi" panose="020B0502040204020203" pitchFamily="34" charset="0"/>
                <a:ea typeface="Gadugi" panose="020B0502040204020203" pitchFamily="34" charset="0"/>
              </a:rPr>
              <a:t>Investment options</a:t>
            </a:r>
          </a:p>
        </p:txBody>
      </p:sp>
      <p:pic>
        <p:nvPicPr>
          <p:cNvPr id="16" name="Picture 15" descr="SA person putting a coin into a piggy bank">
            <a:extLst>
              <a:ext uri="{FF2B5EF4-FFF2-40B4-BE49-F238E27FC236}">
                <a16:creationId xmlns:a16="http://schemas.microsoft.com/office/drawing/2014/main" id="{97A812A9-71A0-0090-0453-147EFD34F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3276" y="778763"/>
            <a:ext cx="4355035" cy="1462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FE89D3-0158-18B2-32F0-F3A454515384}"/>
              </a:ext>
            </a:extLst>
          </p:cNvPr>
          <p:cNvSpPr txBox="1"/>
          <p:nvPr/>
        </p:nvSpPr>
        <p:spPr>
          <a:xfrm>
            <a:off x="4444905" y="2279793"/>
            <a:ext cx="3576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2">
                    <a:lumMod val="40000"/>
                    <a:lumOff val="60000"/>
                  </a:schemeClr>
                </a:solidFill>
                <a:latin typeface="Gill Sans MT" panose="020B0502020104020203" pitchFamily="34" charset="0"/>
              </a:rPr>
              <a:t>Bank Saving: 3% to 6%</a:t>
            </a:r>
          </a:p>
          <a:p>
            <a:pPr algn="ctr"/>
            <a:r>
              <a:rPr lang="en-US" b="1" dirty="0">
                <a:solidFill>
                  <a:schemeClr val="tx2">
                    <a:lumMod val="40000"/>
                    <a:lumOff val="60000"/>
                  </a:schemeClr>
                </a:solidFill>
                <a:latin typeface="Gill Sans MT" panose="020B0502020104020203" pitchFamily="34" charset="0"/>
              </a:rPr>
              <a:t>Risk: Nil</a:t>
            </a:r>
            <a:endParaRPr lang="en-IN" b="1" dirty="0">
              <a:solidFill>
                <a:schemeClr val="tx2">
                  <a:lumMod val="40000"/>
                  <a:lumOff val="60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19" name="Picture 18" descr="A hourglass with coins inside&#10;&#10;Description automatically generated with medium confidence">
            <a:extLst>
              <a:ext uri="{FF2B5EF4-FFF2-40B4-BE49-F238E27FC236}">
                <a16:creationId xmlns:a16="http://schemas.microsoft.com/office/drawing/2014/main" id="{9FA6DB3C-3915-BFAC-1853-C6FE5E759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953" y="775859"/>
            <a:ext cx="3300000" cy="19810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E8E40A8-E191-8C8D-EA98-6DA7BED09FC6}"/>
              </a:ext>
            </a:extLst>
          </p:cNvPr>
          <p:cNvSpPr txBox="1"/>
          <p:nvPr/>
        </p:nvSpPr>
        <p:spPr>
          <a:xfrm>
            <a:off x="209064" y="2868823"/>
            <a:ext cx="3299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2">
                    <a:lumMod val="40000"/>
                    <a:lumOff val="60000"/>
                  </a:schemeClr>
                </a:solidFill>
                <a:latin typeface="Gill Sans MT" panose="020B0502020104020203" pitchFamily="34" charset="0"/>
              </a:rPr>
              <a:t>Fixed Deposit: 6% to 9%</a:t>
            </a:r>
          </a:p>
          <a:p>
            <a:pPr algn="ctr"/>
            <a:r>
              <a:rPr lang="en-US" b="1" dirty="0">
                <a:solidFill>
                  <a:schemeClr val="tx2">
                    <a:lumMod val="40000"/>
                    <a:lumOff val="60000"/>
                  </a:schemeClr>
                </a:solidFill>
                <a:latin typeface="Gill Sans MT" panose="020B0502020104020203" pitchFamily="34" charset="0"/>
              </a:rPr>
              <a:t>Risk: Nil</a:t>
            </a:r>
            <a:endParaRPr lang="en-IN" b="1" dirty="0">
              <a:solidFill>
                <a:schemeClr val="tx2">
                  <a:lumMod val="40000"/>
                  <a:lumOff val="60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 descr="A picture containing building, house, architecture, property&#10;&#10;Description automatically generated">
            <a:extLst>
              <a:ext uri="{FF2B5EF4-FFF2-40B4-BE49-F238E27FC236}">
                <a16:creationId xmlns:a16="http://schemas.microsoft.com/office/drawing/2014/main" id="{3BA773EE-70CE-C095-EA0F-5D227BE813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1251" y="727240"/>
            <a:ext cx="3085458" cy="20296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8BE439-F982-E8A2-AE7A-E99CF07D7AC9}"/>
              </a:ext>
            </a:extLst>
          </p:cNvPr>
          <p:cNvSpPr txBox="1"/>
          <p:nvPr/>
        </p:nvSpPr>
        <p:spPr>
          <a:xfrm>
            <a:off x="8682939" y="2703783"/>
            <a:ext cx="3104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0"/>
              </a:rPr>
              <a:t>Property: Up To 15%</a:t>
            </a:r>
          </a:p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0"/>
              </a:rPr>
              <a:t>Risk: Low </a:t>
            </a:r>
            <a:endParaRPr lang="en-IN" b="1" dirty="0">
              <a:solidFill>
                <a:schemeClr val="accent2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8" name="Picture 7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A44D9BAD-D086-4298-20FA-2542A2250C8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409"/>
          <a:stretch/>
        </p:blipFill>
        <p:spPr>
          <a:xfrm>
            <a:off x="209064" y="3627068"/>
            <a:ext cx="3290889" cy="20762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8E4F916-5C23-5481-4B91-DD8ECBFEE30F}"/>
              </a:ext>
            </a:extLst>
          </p:cNvPr>
          <p:cNvSpPr txBox="1"/>
          <p:nvPr/>
        </p:nvSpPr>
        <p:spPr>
          <a:xfrm>
            <a:off x="434014" y="5703325"/>
            <a:ext cx="2825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0"/>
              </a:rPr>
              <a:t>Mutual Fund: 8% to12%</a:t>
            </a:r>
          </a:p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0"/>
              </a:rPr>
              <a:t>Risk: Moderate</a:t>
            </a:r>
            <a:endParaRPr lang="en-IN" b="1" dirty="0">
              <a:solidFill>
                <a:schemeClr val="accent2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11" name="Picture 10" descr="A picture containing screenshot, blue, night, light&#10;&#10;Description automatically generated">
            <a:extLst>
              <a:ext uri="{FF2B5EF4-FFF2-40B4-BE49-F238E27FC236}">
                <a16:creationId xmlns:a16="http://schemas.microsoft.com/office/drawing/2014/main" id="{AAC761C1-BC45-948F-C9BA-034F44F469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1251" y="3627068"/>
            <a:ext cx="3085457" cy="20762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E9196CD-6290-EFED-F1C5-D29BE011AC78}"/>
              </a:ext>
            </a:extLst>
          </p:cNvPr>
          <p:cNvSpPr txBox="1"/>
          <p:nvPr/>
        </p:nvSpPr>
        <p:spPr>
          <a:xfrm>
            <a:off x="8791268" y="5785168"/>
            <a:ext cx="2825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0"/>
              </a:rPr>
              <a:t>Stocks Unlimited Gain</a:t>
            </a:r>
          </a:p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0"/>
              </a:rPr>
              <a:t>Risk: High</a:t>
            </a:r>
            <a:endParaRPr lang="en-IN" b="1" dirty="0">
              <a:solidFill>
                <a:schemeClr val="accent2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18" name="Picture 17" descr="Hands holding a tablet with a flag on it&#10;&#10;Description automatically generated with medium confidence">
            <a:extLst>
              <a:ext uri="{FF2B5EF4-FFF2-40B4-BE49-F238E27FC236}">
                <a16:creationId xmlns:a16="http://schemas.microsoft.com/office/drawing/2014/main" id="{ABFAAA40-2897-6892-61F4-4143D228AC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3276" y="3002986"/>
            <a:ext cx="4355036" cy="270034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22C7F6-ADBD-274F-ACE5-469E6B827A2F}"/>
              </a:ext>
            </a:extLst>
          </p:cNvPr>
          <p:cNvSpPr txBox="1"/>
          <p:nvPr/>
        </p:nvSpPr>
        <p:spPr>
          <a:xfrm>
            <a:off x="3926864" y="5756071"/>
            <a:ext cx="4371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Gill Sans MT" panose="020B0502020104020203" pitchFamily="34" charset="0"/>
              </a:rPr>
              <a:t>Our Strategy is 24% to 36% &amp; beyond</a:t>
            </a:r>
          </a:p>
          <a:p>
            <a:pPr algn="ctr"/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Gill Sans MT" panose="020B0502020104020203" pitchFamily="34" charset="0"/>
              </a:rPr>
              <a:t>Risk-Very Low</a:t>
            </a:r>
            <a:endParaRPr lang="en-IN" b="1" dirty="0">
              <a:solidFill>
                <a:schemeClr val="accent6">
                  <a:lumMod val="60000"/>
                  <a:lumOff val="40000"/>
                </a:schemeClr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2" grpId="0"/>
      <p:bldP spid="6" grpId="0"/>
      <p:bldP spid="9" grpId="0"/>
      <p:bldP spid="13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8F64003C-3C03-DD81-651F-12B169BECFD5}"/>
              </a:ext>
            </a:extLst>
          </p:cNvPr>
          <p:cNvSpPr txBox="1">
            <a:spLocks/>
          </p:cNvSpPr>
          <p:nvPr/>
        </p:nvSpPr>
        <p:spPr>
          <a:xfrm>
            <a:off x="0" y="73152"/>
            <a:ext cx="12192000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WHY ELIXIR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E56A16D-B0CD-3E47-2D93-8A756F6D5E5D}"/>
              </a:ext>
            </a:extLst>
          </p:cNvPr>
          <p:cNvSpPr/>
          <p:nvPr/>
        </p:nvSpPr>
        <p:spPr>
          <a:xfrm>
            <a:off x="5290807" y="1859790"/>
            <a:ext cx="6901193" cy="4147115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kern="100" dirty="0">
              <a:solidFill>
                <a:schemeClr val="tx1"/>
              </a:solidFill>
              <a:effectLst/>
              <a:latin typeface="Gill Sans MT" panose="020B05020201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2800" kern="100" dirty="0">
                <a:solidFill>
                  <a:schemeClr val="tx1"/>
                </a:solidFill>
                <a:effectLst/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 the help of an extensive study of the stock market</a:t>
            </a:r>
            <a:r>
              <a:rPr lang="en-US" sz="2800" kern="100" dirty="0">
                <a:solidFill>
                  <a:schemeClr val="tx1"/>
                </a:solidFill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2800" kern="100" dirty="0">
                <a:solidFill>
                  <a:schemeClr val="tx1"/>
                </a:solidFill>
                <a:effectLst/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its various parameters, whilst deploying </a:t>
            </a:r>
            <a:r>
              <a:rPr lang="en-US" sz="2800" kern="100" dirty="0">
                <a:solidFill>
                  <a:schemeClr val="tx1"/>
                </a:solidFill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fundamental, technical,</a:t>
            </a:r>
            <a:r>
              <a:rPr lang="en-US" sz="2800" kern="100" dirty="0">
                <a:solidFill>
                  <a:schemeClr val="tx1"/>
                </a:solidFill>
                <a:effectLst/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2800" kern="100" dirty="0">
                <a:solidFill>
                  <a:schemeClr val="tx1"/>
                </a:solidFill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quantitative </a:t>
            </a:r>
            <a:r>
              <a:rPr lang="en-US" sz="2800" kern="100" dirty="0">
                <a:solidFill>
                  <a:schemeClr val="tx1"/>
                </a:solidFill>
                <a:effectLst/>
                <a:latin typeface="Gill Sans MT" panose="020B05020201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analysis, Elixir has developed a strategy to produce consistently high returns at very low risk</a:t>
            </a:r>
            <a:endParaRPr lang="en-IN" sz="2800" kern="100" dirty="0">
              <a:solidFill>
                <a:schemeClr val="tx1"/>
              </a:solidFill>
              <a:effectLst/>
              <a:latin typeface="Gill Sans MT" panose="020B05020201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en-IN" dirty="0"/>
          </a:p>
        </p:txBody>
      </p:sp>
      <p:pic>
        <p:nvPicPr>
          <p:cNvPr id="3" name="Picture 2" descr="A person leaning against a question mark&#10;&#10;Description automatically generated">
            <a:extLst>
              <a:ext uri="{FF2B5EF4-FFF2-40B4-BE49-F238E27FC236}">
                <a16:creationId xmlns:a16="http://schemas.microsoft.com/office/drawing/2014/main" id="{C9F715D2-4787-3D9F-9983-714CDEF9D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72" y="1859790"/>
            <a:ext cx="4808235" cy="414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18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8F64003C-3C03-DD81-651F-12B169BECFD5}"/>
              </a:ext>
            </a:extLst>
          </p:cNvPr>
          <p:cNvSpPr txBox="1">
            <a:spLocks/>
          </p:cNvSpPr>
          <p:nvPr/>
        </p:nvSpPr>
        <p:spPr>
          <a:xfrm>
            <a:off x="0" y="9284"/>
            <a:ext cx="12192000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WHY ELIXIR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E4B73F-1964-7EAE-301B-851A888474FA}"/>
              </a:ext>
            </a:extLst>
          </p:cNvPr>
          <p:cNvSpPr/>
          <p:nvPr/>
        </p:nvSpPr>
        <p:spPr>
          <a:xfrm>
            <a:off x="5473687" y="1371878"/>
            <a:ext cx="6006978" cy="1275286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Tested Strategy on multiple paid and free tools and received 34% (Average Annualized) profit at an 84.5%-win rate These tools are not capable to cater our complete strategy. 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2002A55-8EB7-5829-DEC9-7E6EA845A333}"/>
              </a:ext>
            </a:extLst>
          </p:cNvPr>
          <p:cNvSpPr/>
          <p:nvPr/>
        </p:nvSpPr>
        <p:spPr>
          <a:xfrm>
            <a:off x="5473686" y="2921761"/>
            <a:ext cx="6006978" cy="127528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Manually tested our elaborate strategy on virtual capital over1000 Days, our win rate is 97.6% &amp; profit was 54% (Average Annualized)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85D5252-2DD7-896B-BA1F-2C082941F173}"/>
              </a:ext>
            </a:extLst>
          </p:cNvPr>
          <p:cNvSpPr/>
          <p:nvPr/>
        </p:nvSpPr>
        <p:spPr>
          <a:xfrm>
            <a:off x="5473687" y="4471644"/>
            <a:ext cx="6006978" cy="127528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Handled 5 investments and generated returns of more than 5% monthly </a:t>
            </a:r>
          </a:p>
        </p:txBody>
      </p:sp>
      <p:pic>
        <p:nvPicPr>
          <p:cNvPr id="2" name="Picture 1" descr="A person leaning against a question mark&#10;&#10;Description automatically generated">
            <a:extLst>
              <a:ext uri="{FF2B5EF4-FFF2-40B4-BE49-F238E27FC236}">
                <a16:creationId xmlns:a16="http://schemas.microsoft.com/office/drawing/2014/main" id="{2D1CA020-48C9-352D-F280-B2C9F3C42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72" y="1599815"/>
            <a:ext cx="4808235" cy="414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735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8F64003C-3C03-DD81-651F-12B169BECFD5}"/>
              </a:ext>
            </a:extLst>
          </p:cNvPr>
          <p:cNvSpPr txBox="1">
            <a:spLocks/>
          </p:cNvSpPr>
          <p:nvPr/>
        </p:nvSpPr>
        <p:spPr>
          <a:xfrm>
            <a:off x="-616226" y="62955"/>
            <a:ext cx="12192000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WHY ELIXIR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A9323A-476C-4A19-2E9D-EC1F28434342}"/>
              </a:ext>
            </a:extLst>
          </p:cNvPr>
          <p:cNvSpPr txBox="1"/>
          <p:nvPr/>
        </p:nvSpPr>
        <p:spPr>
          <a:xfrm>
            <a:off x="0" y="865607"/>
            <a:ext cx="11741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Gadugi" panose="020B0502040204020203" pitchFamily="34" charset="0"/>
                <a:ea typeface="Gadugi" panose="020B0502040204020203" pitchFamily="34" charset="0"/>
              </a:rPr>
              <a:t>Strategy Testing Results: Profit-34% &amp; Win Rate-80%</a:t>
            </a:r>
            <a:endParaRPr lang="en-IN" sz="2400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640E4DB-1BFD-6D54-D862-0EE37064CE79}"/>
              </a:ext>
            </a:extLst>
          </p:cNvPr>
          <p:cNvGrpSpPr/>
          <p:nvPr/>
        </p:nvGrpSpPr>
        <p:grpSpPr>
          <a:xfrm>
            <a:off x="2050473" y="1327271"/>
            <a:ext cx="7481454" cy="5530729"/>
            <a:chOff x="2385391" y="1327272"/>
            <a:chExt cx="5768400" cy="5272910"/>
          </a:xfrm>
        </p:grpSpPr>
        <p:pic>
          <p:nvPicPr>
            <p:cNvPr id="4" name="Picture 3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0FB8335E-2EDA-0BFB-B058-E41A576A12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23" t="20277" r="14039" b="7157"/>
            <a:stretch/>
          </p:blipFill>
          <p:spPr>
            <a:xfrm>
              <a:off x="2402347" y="1327272"/>
              <a:ext cx="5751444" cy="2726711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pic>
          <p:nvPicPr>
            <p:cNvPr id="7" name="Picture 6" descr="A picture containing text, software, computer icon, operating system&#10;&#10;Description automatically generated">
              <a:extLst>
                <a:ext uri="{FF2B5EF4-FFF2-40B4-BE49-F238E27FC236}">
                  <a16:creationId xmlns:a16="http://schemas.microsoft.com/office/drawing/2014/main" id="{710D16E8-CD54-57D8-9ED4-0B05F97DDE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023" t="18656" r="4968" b="8778"/>
            <a:stretch/>
          </p:blipFill>
          <p:spPr>
            <a:xfrm>
              <a:off x="2385391" y="4135055"/>
              <a:ext cx="5768400" cy="2465127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745421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8F64003C-3C03-DD81-651F-12B169BECFD5}"/>
              </a:ext>
            </a:extLst>
          </p:cNvPr>
          <p:cNvSpPr txBox="1">
            <a:spLocks/>
          </p:cNvSpPr>
          <p:nvPr/>
        </p:nvSpPr>
        <p:spPr>
          <a:xfrm>
            <a:off x="-616226" y="62955"/>
            <a:ext cx="12192000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WHY ELIXIR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F76A53-509C-C56E-0975-F04CF3DFF072}"/>
              </a:ext>
            </a:extLst>
          </p:cNvPr>
          <p:cNvGrpSpPr/>
          <p:nvPr/>
        </p:nvGrpSpPr>
        <p:grpSpPr>
          <a:xfrm>
            <a:off x="2202873" y="1523999"/>
            <a:ext cx="7342909" cy="5174894"/>
            <a:chOff x="3061253" y="1523999"/>
            <a:chExt cx="5420139" cy="5174894"/>
          </a:xfrm>
        </p:grpSpPr>
        <p:pic>
          <p:nvPicPr>
            <p:cNvPr id="5" name="Picture 4" descr="A computer screen shot of a computer&#10;&#10;Description automatically generated with low confidence">
              <a:extLst>
                <a:ext uri="{FF2B5EF4-FFF2-40B4-BE49-F238E27FC236}">
                  <a16:creationId xmlns:a16="http://schemas.microsoft.com/office/drawing/2014/main" id="{FD88DA0B-C2DC-6C93-A2CA-81B26C6572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04" t="17971" r="12826" b="9372"/>
            <a:stretch/>
          </p:blipFill>
          <p:spPr>
            <a:xfrm>
              <a:off x="3061253" y="1523999"/>
              <a:ext cx="5420139" cy="265707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pic>
          <p:nvPicPr>
            <p:cNvPr id="9" name="Picture 8" descr="A computer screen shot of a computer screen&#10;&#10;Description automatically generated with low confidence">
              <a:extLst>
                <a:ext uri="{FF2B5EF4-FFF2-40B4-BE49-F238E27FC236}">
                  <a16:creationId xmlns:a16="http://schemas.microsoft.com/office/drawing/2014/main" id="{FD667AF4-24AD-6976-93CB-863D8150B0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78" t="19354" r="4130" b="7440"/>
            <a:stretch/>
          </p:blipFill>
          <p:spPr>
            <a:xfrm>
              <a:off x="3061253" y="4283137"/>
              <a:ext cx="5420139" cy="2415756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9ACEDFB-F815-0132-92B3-1A0E865661DA}"/>
              </a:ext>
            </a:extLst>
          </p:cNvPr>
          <p:cNvSpPr txBox="1"/>
          <p:nvPr/>
        </p:nvSpPr>
        <p:spPr>
          <a:xfrm>
            <a:off x="0" y="944643"/>
            <a:ext cx="11741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Gadugi" panose="020B0502040204020203" pitchFamily="34" charset="0"/>
                <a:ea typeface="Gadugi" panose="020B0502040204020203" pitchFamily="34" charset="0"/>
              </a:rPr>
              <a:t>Strategy Testing Results: Profit-34% &amp; Win Rate-80%</a:t>
            </a:r>
            <a:endParaRPr lang="en-IN" sz="2400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2038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-Color-Block_Win32_jx_v9.potx" id="{B1D493D9-AF74-4AD6-8F0C-5B1308D7041B}" vid="{1AA99070-5A1F-42D2-9F5B-E7354C9646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{A2961236-C261-48A9-9941-D81CB4C0CA97}tf78438558_win32</Template>
  <TotalTime>467</TotalTime>
  <Words>634</Words>
  <Application>Microsoft Office PowerPoint</Application>
  <PresentationFormat>Widescreen</PresentationFormat>
  <Paragraphs>89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Gadugi</vt:lpstr>
      <vt:lpstr>Gill Sans MT</vt:lpstr>
      <vt:lpstr>Sabon Next LT</vt:lpstr>
      <vt:lpstr>Office Theme</vt:lpstr>
      <vt:lpstr>Grow  with Exilir CAPITALS </vt:lpstr>
      <vt:lpstr>AGENDA</vt:lpstr>
      <vt:lpstr>MEET OUR TEAM</vt:lpstr>
      <vt:lpstr>PowerPoint Presentation</vt:lpstr>
      <vt:lpstr>Investment options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</dc:title>
  <dc:subject/>
  <dc:creator>Abhay Kumar  Singh</dc:creator>
  <cp:lastModifiedBy>Abhay Kumar  Singh</cp:lastModifiedBy>
  <cp:revision>14</cp:revision>
  <dcterms:created xsi:type="dcterms:W3CDTF">2023-06-21T06:21:14Z</dcterms:created>
  <dcterms:modified xsi:type="dcterms:W3CDTF">2023-06-26T18:10:59Z</dcterms:modified>
</cp:coreProperties>
</file>